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44" r:id="rId2"/>
    <p:sldId id="445" r:id="rId3"/>
    <p:sldId id="446" r:id="rId4"/>
    <p:sldId id="447" r:id="rId5"/>
    <p:sldId id="450" r:id="rId6"/>
    <p:sldId id="448" r:id="rId7"/>
    <p:sldId id="451" r:id="rId8"/>
    <p:sldId id="452" r:id="rId9"/>
    <p:sldId id="454" r:id="rId10"/>
    <p:sldId id="45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649"/>
  </p:normalViewPr>
  <p:slideViewPr>
    <p:cSldViewPr snapToGrid="0" snapToObjects="1">
      <p:cViewPr varScale="1">
        <p:scale>
          <a:sx n="113" d="100"/>
          <a:sy n="113" d="100"/>
        </p:scale>
        <p:origin x="17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6005-6B4B-6E4E-90FC-C88D6F648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48F67-53F1-614E-9A74-5BDDD0609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04174-E883-7B48-B5B6-5B472FCFF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E681F-7402-AC42-BA3A-F70A0A2AA89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7D699-65EE-7E43-843E-D33A0085B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F603-EAF0-4F4A-84B6-44AAE5BEC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0D66E-3AB3-6941-BFB3-C76019154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33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0718-8CA0-CB49-B23D-293A6EAE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4F5BB-2357-9647-9F6C-FD6CBA81B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23682-BF80-8D4D-8E5F-D02E1DF89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E681F-7402-AC42-BA3A-F70A0A2AA89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4B8B1-9A0A-3340-B51E-58C4B6F6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72A36-5D62-554D-B23F-46FEDF6F7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0D66E-3AB3-6941-BFB3-C76019154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7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FBA6A8-CB36-6444-AA7E-4B6DD7B70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DAB6AF-CCA6-A147-A0F1-DE53BA8F9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40621-299E-F44C-9AF6-0054F4E2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E681F-7402-AC42-BA3A-F70A0A2AA89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8895F-DB4F-7E48-9540-79B90F9F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F60FA-6315-9B4B-9A47-86135A4A1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0D66E-3AB3-6941-BFB3-C76019154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04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05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70D5E-2E8C-7A43-ABEE-076243D7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16249-D9E8-0246-9B4D-AD6B1DEA3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7C741-294B-0A4A-9B99-4854913B9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E681F-7402-AC42-BA3A-F70A0A2AA89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F7E59-7E97-F645-9FDF-927BFC3F2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3E1DE-D72A-A246-A9CA-E97948476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0D66E-3AB3-6941-BFB3-C76019154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29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C2EF-80E0-B24B-88A5-1F593077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381A9-571D-8247-8D6F-32DC8670F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C3EA6-FBA5-5846-B322-8811E04FF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E681F-7402-AC42-BA3A-F70A0A2AA89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A77C9-E104-DF48-B4B9-C55302089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F2340-380F-0C47-9BFA-278B9AA3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0D66E-3AB3-6941-BFB3-C76019154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68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9D5B-9B85-854D-B6A2-5066FF548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229F9-B5A5-2947-99AF-E66C5E2E5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13A7F-4E8D-364E-A994-DD8649DD6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729E-4F98-DF46-9DED-9C3F3CCD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E681F-7402-AC42-BA3A-F70A0A2AA89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65BC6-BD72-4344-9924-3804AC9EC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F9AEA-8D0B-A945-971E-3923575F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0D66E-3AB3-6941-BFB3-C76019154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67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ECEE-55D9-BC42-854E-8BEBC49B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AF6C8-A951-B445-AD9E-141C7864B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42754-F6EA-564B-8096-40380E87B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7F090-5E35-1F45-BF9E-47957E0E04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C6B76A-01A3-774F-9523-44017B91A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3C22A0-2AAD-DC4B-9190-362118A68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E681F-7402-AC42-BA3A-F70A0A2AA89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D582F-A427-3A4F-89AF-530E6584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98078B-675B-9E44-8271-D79A4BA77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0D66E-3AB3-6941-BFB3-C76019154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71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971A5-C2EC-3149-B8F0-1ECE1D5B9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89DE2-DF21-0E4C-BFD6-75DD507B4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E681F-7402-AC42-BA3A-F70A0A2AA89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CE72C-D289-9C40-920D-9A6BF20B7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5BC5E-6D98-E545-A6E5-F0B91916E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0D66E-3AB3-6941-BFB3-C76019154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02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82A0B9-A41A-1A40-83C1-1554B5214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E681F-7402-AC42-BA3A-F70A0A2AA89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D7FAD6-78D5-5A47-BB58-61AD4FA65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02904-CB26-534A-8617-CED36B99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0D66E-3AB3-6941-BFB3-C76019154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25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1304-C83E-994B-A98F-282A2159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66D0A-95F2-8147-B1C9-CDD880383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2D508-CDEB-0F43-A595-AB40D8817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49E7C-29E0-8F48-9ABD-95BA5015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E681F-7402-AC42-BA3A-F70A0A2AA89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8045C-77E6-3D4F-9911-30FA39C5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9B265-69AD-CF4A-B8E6-0050B735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0D66E-3AB3-6941-BFB3-C76019154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5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DDE5F-1AA5-2F47-9673-36EEFD122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297D07-FB89-5743-A416-300540280B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3EC5E-29F8-FE46-9DD0-B41F7B181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98892-4C11-4247-9C08-9E8F54F2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E681F-7402-AC42-BA3A-F70A0A2AA89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B51A4-2FFC-1B4D-AB08-DF37D01EA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9F6FD-B9C8-3A44-9B21-C6FD7528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0D66E-3AB3-6941-BFB3-C76019154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15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FE9A7A-4AA4-B24A-835B-3CDCF41D5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E16D8-94CE-8C49-B297-01E2DBAF7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373EE-73C6-034D-B5A9-218B5A118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E681F-7402-AC42-BA3A-F70A0A2AA89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6E6D9-A741-0942-B7E4-540278461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74B5-3D47-CD42-854C-C4012D327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0D66E-3AB3-6941-BFB3-C76019154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48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0.emf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9.png"/><Relationship Id="rId5" Type="http://schemas.openxmlformats.org/officeDocument/2006/relationships/image" Target="../media/image2.emf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3" descr="16x9_BG-02.jpg">
            <a:extLst>
              <a:ext uri="{FF2B5EF4-FFF2-40B4-BE49-F238E27FC236}">
                <a16:creationId xmlns:a16="http://schemas.microsoft.com/office/drawing/2014/main" id="{C463482E-933D-D54A-B347-6560131E4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7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C16750C-7D81-2243-9122-24B4A2482CC9}"/>
              </a:ext>
            </a:extLst>
          </p:cNvPr>
          <p:cNvGrpSpPr/>
          <p:nvPr/>
        </p:nvGrpSpPr>
        <p:grpSpPr>
          <a:xfrm>
            <a:off x="0" y="6248400"/>
            <a:ext cx="12192000" cy="609600"/>
            <a:chOff x="0" y="6248400"/>
            <a:chExt cx="12192000" cy="609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074888-1529-0649-87C5-F1F185057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248400"/>
              <a:ext cx="12192000" cy="609600"/>
            </a:xfrm>
            <a:prstGeom prst="rect">
              <a:avLst/>
            </a:prstGeom>
            <a:solidFill>
              <a:srgbClr val="1A2C64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sz="2400">
                <a:solidFill>
                  <a:srgbClr val="E6B9B8"/>
                </a:solidFill>
              </a:endParaRPr>
            </a:p>
          </p:txBody>
        </p:sp>
        <p:pic>
          <p:nvPicPr>
            <p:cNvPr id="32771" name="Picture 5">
              <a:extLst>
                <a:ext uri="{FF2B5EF4-FFF2-40B4-BE49-F238E27FC236}">
                  <a16:creationId xmlns:a16="http://schemas.microsoft.com/office/drawing/2014/main" id="{D5630C82-3B4A-1446-946E-AB5CA5E33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401" y="6405034"/>
              <a:ext cx="2436284" cy="296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772" name="TextBox 6">
            <a:extLst>
              <a:ext uri="{FF2B5EF4-FFF2-40B4-BE49-F238E27FC236}">
                <a16:creationId xmlns:a16="http://schemas.microsoft.com/office/drawing/2014/main" id="{4D2836ED-9A3D-8147-8DFC-90A5B72D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185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267" i="1" dirty="0">
                <a:solidFill>
                  <a:schemeClr val="bg1"/>
                </a:solidFill>
              </a:rPr>
              <a:t>PhoenixSim Development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/>
            <a:r>
              <a:rPr lang="en-US" altLang="en-US" sz="2400" i="1" dirty="0">
                <a:solidFill>
                  <a:schemeClr val="bg1"/>
                </a:solidFill>
              </a:rPr>
              <a:t>Code Structure and Analytical Models </a:t>
            </a:r>
          </a:p>
          <a:p>
            <a:pPr algn="ctr"/>
            <a:endParaRPr lang="en-US" altLang="en-US" sz="2400" i="1" dirty="0">
              <a:solidFill>
                <a:schemeClr val="bg1"/>
              </a:solidFill>
            </a:endParaRPr>
          </a:p>
          <a:p>
            <a:pPr algn="ctr"/>
            <a:r>
              <a:rPr lang="en-US" altLang="en-US" sz="2400" i="1" dirty="0">
                <a:solidFill>
                  <a:schemeClr val="bg1"/>
                </a:solidFill>
              </a:rPr>
              <a:t>LRL, Columbia University</a:t>
            </a:r>
          </a:p>
        </p:txBody>
      </p:sp>
    </p:spTree>
    <p:extLst>
      <p:ext uri="{BB962C8B-B14F-4D97-AF65-F5344CB8AC3E}">
        <p14:creationId xmlns:p14="http://schemas.microsoft.com/office/powerpoint/2010/main" val="2858914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73F52AD-C16F-1345-B19A-161AA1E9275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1568D64-4D8E-4640-9A30-FC3C804DDAE6}"/>
                </a:ext>
              </a:extLst>
            </p:cNvPr>
            <p:cNvGrpSpPr/>
            <p:nvPr/>
          </p:nvGrpSpPr>
          <p:grpSpPr>
            <a:xfrm>
              <a:off x="0" y="6248400"/>
              <a:ext cx="12192000" cy="609600"/>
              <a:chOff x="0" y="6248400"/>
              <a:chExt cx="12192000" cy="6096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A0EE028-0915-A74E-880A-4271DC3E1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248400"/>
                <a:ext cx="12192000" cy="609600"/>
              </a:xfrm>
              <a:prstGeom prst="rect">
                <a:avLst/>
              </a:prstGeom>
              <a:solidFill>
                <a:srgbClr val="1A2C64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>
                  <a:solidFill>
                    <a:srgbClr val="E6B9B8"/>
                  </a:solidFill>
                </a:endParaRPr>
              </a:p>
            </p:txBody>
          </p:sp>
          <p:pic>
            <p:nvPicPr>
              <p:cNvPr id="8" name="Picture 5">
                <a:extLst>
                  <a:ext uri="{FF2B5EF4-FFF2-40B4-BE49-F238E27FC236}">
                    <a16:creationId xmlns:a16="http://schemas.microsoft.com/office/drawing/2014/main" id="{661E597A-1CE7-8B41-9E52-3677719525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50401" y="6405034"/>
                <a:ext cx="2436284" cy="296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248BBB-BF74-0E4A-91F0-4D8B43145590}"/>
                </a:ext>
              </a:extLst>
            </p:cNvPr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1F1435A6-65E9-1F4B-B3DF-CEA3BA7B6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599" y="0"/>
              <a:ext cx="628508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 dirty="0">
                  <a:solidFill>
                    <a:schemeClr val="bg1"/>
                  </a:solidFill>
                </a:rPr>
                <a:t>Example: End to End Design(Full Link)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C90AAC-05CE-7140-BEC1-A4F192B93F86}"/>
              </a:ext>
            </a:extLst>
          </p:cNvPr>
          <p:cNvGrpSpPr/>
          <p:nvPr/>
        </p:nvGrpSpPr>
        <p:grpSpPr>
          <a:xfrm>
            <a:off x="1152158" y="1177834"/>
            <a:ext cx="2099562" cy="4547945"/>
            <a:chOff x="365195" y="2061148"/>
            <a:chExt cx="2099562" cy="454794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C1B89F2-4E0A-A34B-9C8C-4351598A2F93}"/>
                </a:ext>
              </a:extLst>
            </p:cNvPr>
            <p:cNvGrpSpPr/>
            <p:nvPr/>
          </p:nvGrpSpPr>
          <p:grpSpPr>
            <a:xfrm>
              <a:off x="365195" y="2061148"/>
              <a:ext cx="2099562" cy="4547945"/>
              <a:chOff x="406889" y="2215794"/>
              <a:chExt cx="2099562" cy="454794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5C5E896-F04E-CD43-9282-B4F92D8A6A85}"/>
                  </a:ext>
                </a:extLst>
              </p:cNvPr>
              <p:cNvGrpSpPr/>
              <p:nvPr/>
            </p:nvGrpSpPr>
            <p:grpSpPr>
              <a:xfrm>
                <a:off x="406889" y="2215794"/>
                <a:ext cx="2099562" cy="4547945"/>
                <a:chOff x="146026" y="4438119"/>
                <a:chExt cx="2308706" cy="5000985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E5D0827-A834-3649-877F-98EFA83CAAD0}"/>
                    </a:ext>
                  </a:extLst>
                </p:cNvPr>
                <p:cNvSpPr/>
                <p:nvPr/>
              </p:nvSpPr>
              <p:spPr bwMode="auto">
                <a:xfrm>
                  <a:off x="146026" y="5635278"/>
                  <a:ext cx="2308706" cy="1380083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C84F7EE4-F962-E841-A8EC-84630BE2CD58}"/>
                    </a:ext>
                  </a:extLst>
                </p:cNvPr>
                <p:cNvSpPr/>
                <p:nvPr/>
              </p:nvSpPr>
              <p:spPr bwMode="auto">
                <a:xfrm>
                  <a:off x="582824" y="7762737"/>
                  <a:ext cx="1435102" cy="627758"/>
                </a:xfrm>
                <a:prstGeom prst="ellipse">
                  <a:avLst/>
                </a:prstGeom>
                <a:solidFill>
                  <a:srgbClr val="C3E0FB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cs typeface="Arial" charset="0"/>
                    </a:rPr>
                    <a:t>Power Budget</a:t>
                  </a:r>
                </a:p>
              </p:txBody>
            </p:sp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F0E55D4D-4715-1146-8DB0-13817DD51485}"/>
                    </a:ext>
                  </a:extLst>
                </p:cNvPr>
                <p:cNvSpPr/>
                <p:nvPr/>
              </p:nvSpPr>
              <p:spPr bwMode="auto">
                <a:xfrm>
                  <a:off x="276074" y="4438119"/>
                  <a:ext cx="2058732" cy="410197"/>
                </a:xfrm>
                <a:prstGeom prst="roundRect">
                  <a:avLst/>
                </a:prstGeom>
                <a:solidFill>
                  <a:srgbClr val="C3E0FB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0"/>
                      <a:cs typeface="Arial" charset="0"/>
                    </a:rPr>
                    <a:t>Sweep FSR of rings</a:t>
                  </a:r>
                </a:p>
              </p:txBody>
            </p: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F86CCF62-EA95-6043-AFF3-0A8AADE4F6A5}"/>
                    </a:ext>
                  </a:extLst>
                </p:cNvPr>
                <p:cNvSpPr/>
                <p:nvPr/>
              </p:nvSpPr>
              <p:spPr bwMode="auto">
                <a:xfrm>
                  <a:off x="229786" y="5688681"/>
                  <a:ext cx="2151307" cy="345637"/>
                </a:xfrm>
                <a:prstGeom prst="roundRect">
                  <a:avLst/>
                </a:prstGeom>
                <a:solidFill>
                  <a:srgbClr val="C3E0FB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0"/>
                      <a:cs typeface="Arial" charset="0"/>
                    </a:rPr>
                    <a:t>Channel Spacing</a:t>
                  </a:r>
                </a:p>
              </p:txBody>
            </p: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FE86055D-D199-FB45-84DF-FBA8EF35D5E6}"/>
                    </a:ext>
                  </a:extLst>
                </p:cNvPr>
                <p:cNvSpPr/>
                <p:nvPr/>
              </p:nvSpPr>
              <p:spPr bwMode="auto">
                <a:xfrm>
                  <a:off x="247517" y="6580705"/>
                  <a:ext cx="2151306" cy="331552"/>
                </a:xfrm>
                <a:prstGeom prst="roundRect">
                  <a:avLst/>
                </a:prstGeom>
                <a:solidFill>
                  <a:srgbClr val="C3E0FB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0"/>
                      <a:cs typeface="Arial" charset="0"/>
                    </a:rPr>
                    <a:t>Filter array geometry</a:t>
                  </a:r>
                </a:p>
              </p:txBody>
            </p:sp>
            <p:sp>
              <p:nvSpPr>
                <p:cNvPr id="31" name="Right Arrow 30">
                  <a:extLst>
                    <a:ext uri="{FF2B5EF4-FFF2-40B4-BE49-F238E27FC236}">
                      <a16:creationId xmlns:a16="http://schemas.microsoft.com/office/drawing/2014/main" id="{48A5BC72-6973-7C48-84A7-8C4E7FA73FE1}"/>
                    </a:ext>
                  </a:extLst>
                </p:cNvPr>
                <p:cNvSpPr/>
                <p:nvPr/>
              </p:nvSpPr>
              <p:spPr bwMode="auto">
                <a:xfrm rot="5400000">
                  <a:off x="1089674" y="7302430"/>
                  <a:ext cx="421407" cy="239840"/>
                </a:xfrm>
                <a:prstGeom prst="rightArrow">
                  <a:avLst/>
                </a:prstGeom>
                <a:solidFill>
                  <a:srgbClr val="C3E0FB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8C4A2A46-6473-C64E-A28F-1270062FFE84}"/>
                    </a:ext>
                  </a:extLst>
                </p:cNvPr>
                <p:cNvSpPr/>
                <p:nvPr/>
              </p:nvSpPr>
              <p:spPr bwMode="auto">
                <a:xfrm>
                  <a:off x="1420297" y="8694310"/>
                  <a:ext cx="1034435" cy="744794"/>
                </a:xfrm>
                <a:prstGeom prst="roundRect">
                  <a:avLst/>
                </a:prstGeom>
                <a:solidFill>
                  <a:schemeClr val="accent3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0"/>
                      <a:cs typeface="Arial" charset="0"/>
                    </a:rPr>
                    <a:t>Lowest </a:t>
                  </a:r>
                </a:p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ＭＳ Ｐゴシック" charset="0"/>
                      <a:cs typeface="Arial" charset="0"/>
                    </a:rPr>
                    <a:t>Power/bit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85A55B10-A72D-6B45-9D51-C25EBA4F7BEB}"/>
                    </a:ext>
                  </a:extLst>
                </p:cNvPr>
                <p:cNvSpPr/>
                <p:nvPr/>
              </p:nvSpPr>
              <p:spPr bwMode="auto">
                <a:xfrm>
                  <a:off x="146026" y="8705768"/>
                  <a:ext cx="1072972" cy="733336"/>
                </a:xfrm>
                <a:prstGeom prst="roundRect">
                  <a:avLst/>
                </a:prstGeom>
                <a:solidFill>
                  <a:srgbClr val="FF5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effectLst/>
                      <a:latin typeface="Arial" charset="0"/>
                      <a:ea typeface="ＭＳ Ｐゴシック" charset="0"/>
                      <a:cs typeface="Arial" charset="0"/>
                    </a:rPr>
                    <a:t>Max </a:t>
                  </a:r>
                  <a:r>
                    <a:rPr lang="en-US" sz="1200" dirty="0">
                      <a:latin typeface="Arial" charset="0"/>
                      <a:cs typeface="Arial" charset="0"/>
                    </a:rPr>
                    <a:t>Data </a:t>
                  </a:r>
                </a:p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200" dirty="0">
                      <a:latin typeface="Arial" charset="0"/>
                      <a:cs typeface="Arial" charset="0"/>
                    </a:rPr>
                    <a:t>Throughput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CE8D139-0B05-1A4A-9D8A-76860663F3DD}"/>
                  </a:ext>
                </a:extLst>
              </p:cNvPr>
              <p:cNvSpPr/>
              <p:nvPr/>
            </p:nvSpPr>
            <p:spPr bwMode="auto">
              <a:xfrm>
                <a:off x="504624" y="3774096"/>
                <a:ext cx="1934857" cy="301517"/>
              </a:xfrm>
              <a:prstGeom prst="roundRect">
                <a:avLst/>
              </a:prstGeom>
              <a:solidFill>
                <a:srgbClr val="C3E0FB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0"/>
                    <a:cs typeface="Arial" charset="0"/>
                  </a:rPr>
                  <a:t>Modulator characteristics</a:t>
                </a:r>
              </a:p>
            </p:txBody>
          </p:sp>
        </p:grp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6B3C85AE-4B21-1044-946F-E5BC5C6C2AC1}"/>
                </a:ext>
              </a:extLst>
            </p:cNvPr>
            <p:cNvSpPr/>
            <p:nvPr/>
          </p:nvSpPr>
          <p:spPr bwMode="auto">
            <a:xfrm rot="5400000">
              <a:off x="1223357" y="2702836"/>
              <a:ext cx="383232" cy="218113"/>
            </a:xfrm>
            <a:prstGeom prst="rightArrow">
              <a:avLst/>
            </a:prstGeom>
            <a:solidFill>
              <a:srgbClr val="C3E0FB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EF3C28E-8FBC-9747-B234-4456AF5807B3}"/>
              </a:ext>
            </a:extLst>
          </p:cNvPr>
          <p:cNvSpPr txBox="1"/>
          <p:nvPr/>
        </p:nvSpPr>
        <p:spPr>
          <a:xfrm>
            <a:off x="5445775" y="1581763"/>
            <a:ext cx="48461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Please refer to the instructions attached to run the simulation.</a:t>
            </a:r>
          </a:p>
          <a:p>
            <a:pPr algn="ctr"/>
            <a:r>
              <a:rPr lang="en-US" sz="3200" dirty="0"/>
              <a:t>Thank you!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DD6209-6098-3341-BCBE-E9283AD00371}"/>
              </a:ext>
            </a:extLst>
          </p:cNvPr>
          <p:cNvGrpSpPr/>
          <p:nvPr/>
        </p:nvGrpSpPr>
        <p:grpSpPr>
          <a:xfrm>
            <a:off x="4748479" y="4201274"/>
            <a:ext cx="6291363" cy="1435100"/>
            <a:chOff x="5475112" y="4167452"/>
            <a:chExt cx="6291363" cy="14351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39091F6-7961-464E-876E-1C7D361E9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5112" y="4269052"/>
              <a:ext cx="1346200" cy="12319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C967AA-71FA-E440-B1AB-075E15A9F8FC}"/>
                </a:ext>
              </a:extLst>
            </p:cNvPr>
            <p:cNvSpPr txBox="1"/>
            <p:nvPr/>
          </p:nvSpPr>
          <p:spPr>
            <a:xfrm>
              <a:off x="6821312" y="4474101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+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7AA7948-99E3-8848-917C-0299F6FCA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1162" y="4180152"/>
              <a:ext cx="1384300" cy="14097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8F32E5-30C4-6B46-919D-A4A9A9D43D55}"/>
                </a:ext>
              </a:extLst>
            </p:cNvPr>
            <p:cNvSpPr txBox="1"/>
            <p:nvPr/>
          </p:nvSpPr>
          <p:spPr>
            <a:xfrm>
              <a:off x="8557362" y="4489587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+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A0D0865-39D0-5C47-8301-D1BE28B3A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5312" y="4167452"/>
              <a:ext cx="1473200" cy="14351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132F445-C383-FF4D-968B-68D6E589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82175" y="4173802"/>
              <a:ext cx="1384300" cy="142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391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E253783-662E-9643-98A5-3DA0CE12C8C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B3988FC-8A1D-484B-8852-38F5FF6675F6}"/>
                </a:ext>
              </a:extLst>
            </p:cNvPr>
            <p:cNvGrpSpPr/>
            <p:nvPr/>
          </p:nvGrpSpPr>
          <p:grpSpPr>
            <a:xfrm>
              <a:off x="0" y="6248400"/>
              <a:ext cx="12192000" cy="609600"/>
              <a:chOff x="0" y="6248400"/>
              <a:chExt cx="12192000" cy="6096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F9D3101-09B5-0B41-A8BC-FE0B233D1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248400"/>
                <a:ext cx="12192000" cy="609600"/>
              </a:xfrm>
              <a:prstGeom prst="rect">
                <a:avLst/>
              </a:prstGeom>
              <a:solidFill>
                <a:srgbClr val="1A2C64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>
                  <a:solidFill>
                    <a:srgbClr val="E6B9B8"/>
                  </a:solidFill>
                </a:endParaRPr>
              </a:p>
            </p:txBody>
          </p:sp>
          <p:pic>
            <p:nvPicPr>
              <p:cNvPr id="5" name="Picture 5">
                <a:extLst>
                  <a:ext uri="{FF2B5EF4-FFF2-40B4-BE49-F238E27FC236}">
                    <a16:creationId xmlns:a16="http://schemas.microsoft.com/office/drawing/2014/main" id="{E45E4D6E-1303-A144-9759-96D6F5AD2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50401" y="6405034"/>
                <a:ext cx="2436284" cy="296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2B23D8-FF54-7A4A-9E66-513EB479F0CB}"/>
                </a:ext>
              </a:extLst>
            </p:cNvPr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E3903F8A-5C24-3A43-BAA1-5BF5E2C45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0"/>
              <a:ext cx="43434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 dirty="0">
                  <a:solidFill>
                    <a:schemeClr val="bg1"/>
                  </a:solidFill>
                </a:rPr>
                <a:t>Overview</a:t>
              </a:r>
            </a:p>
          </p:txBody>
        </p:sp>
      </p:grpSp>
      <p:sp>
        <p:nvSpPr>
          <p:cNvPr id="12" name="TextBox 1">
            <a:extLst>
              <a:ext uri="{FF2B5EF4-FFF2-40B4-BE49-F238E27FC236}">
                <a16:creationId xmlns:a16="http://schemas.microsoft.com/office/drawing/2014/main" id="{A88C3D66-A460-3848-BC42-1A3309DFD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569" y="1958750"/>
            <a:ext cx="447223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PhoenixSim performs powerful experiments for system-level analysis with its large library of photonic and electronic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Written in Java, PhoenixSim is a fully compiled, runnable jar file that can be easily distributed.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A90AFC-0617-CE4E-8DBB-4D82AFA4C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001" y="1042451"/>
            <a:ext cx="5537200" cy="46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2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5D0B393-D715-8C42-996B-63726ADA5C0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66A3C9-E803-B743-930A-3EE29A0DBA4D}"/>
                </a:ext>
              </a:extLst>
            </p:cNvPr>
            <p:cNvGrpSpPr/>
            <p:nvPr/>
          </p:nvGrpSpPr>
          <p:grpSpPr>
            <a:xfrm>
              <a:off x="0" y="6248400"/>
              <a:ext cx="12192000" cy="609600"/>
              <a:chOff x="0" y="6248400"/>
              <a:chExt cx="12192000" cy="6096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8D27FF8-D171-044C-8F5C-94C68E920E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248400"/>
                <a:ext cx="12192000" cy="609600"/>
              </a:xfrm>
              <a:prstGeom prst="rect">
                <a:avLst/>
              </a:prstGeom>
              <a:solidFill>
                <a:srgbClr val="1A2C64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>
                  <a:solidFill>
                    <a:srgbClr val="E6B9B8"/>
                  </a:solidFill>
                </a:endParaRPr>
              </a:p>
            </p:txBody>
          </p:sp>
          <p:pic>
            <p:nvPicPr>
              <p:cNvPr id="11" name="Picture 5">
                <a:extLst>
                  <a:ext uri="{FF2B5EF4-FFF2-40B4-BE49-F238E27FC236}">
                    <a16:creationId xmlns:a16="http://schemas.microsoft.com/office/drawing/2014/main" id="{551F5441-3B10-FD4B-8447-C5BCBE840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50401" y="6405034"/>
                <a:ext cx="2436284" cy="296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4ED421-E1B6-1E43-84CF-9697C2B9499B}"/>
                </a:ext>
              </a:extLst>
            </p:cNvPr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D70F0C5A-4EDD-FA4E-9577-28786F0E1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0"/>
              <a:ext cx="43434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 dirty="0">
                  <a:solidFill>
                    <a:schemeClr val="bg1"/>
                  </a:solidFill>
                </a:rPr>
                <a:t>Overview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62B05D6-CB21-2440-803A-8C5CCF457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001" y="1042451"/>
            <a:ext cx="5537200" cy="4554794"/>
          </a:xfrm>
          <a:prstGeom prst="rect">
            <a:avLst/>
          </a:prstGeom>
        </p:spPr>
      </p:pic>
      <p:sp>
        <p:nvSpPr>
          <p:cNvPr id="15" name="TextBox 1">
            <a:extLst>
              <a:ext uri="{FF2B5EF4-FFF2-40B4-BE49-F238E27FC236}">
                <a16:creationId xmlns:a16="http://schemas.microsoft.com/office/drawing/2014/main" id="{5680B57A-1BEC-4F49-8576-16CDC0EA9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82" y="1830894"/>
            <a:ext cx="4472232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In </a:t>
            </a:r>
            <a:r>
              <a:rPr lang="en-US" altLang="en-US" dirty="0" err="1"/>
              <a:t>SiP</a:t>
            </a:r>
            <a:r>
              <a:rPr lang="en-US" altLang="en-US" dirty="0"/>
              <a:t> Link Simulation, two figures of merit are mainly investigated: </a:t>
            </a:r>
            <a:r>
              <a:rPr lang="en-US" altLang="en-US" b="1" dirty="0"/>
              <a:t>Optical Loss </a:t>
            </a:r>
            <a:r>
              <a:rPr lang="en-US" altLang="en-US" dirty="0"/>
              <a:t>and </a:t>
            </a:r>
            <a:r>
              <a:rPr lang="en-US" altLang="en-US" b="1" dirty="0"/>
              <a:t>Power Consumption</a:t>
            </a:r>
            <a:r>
              <a:rPr lang="en-US" alt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PhoenixSim simulation tree allows user to create, save or load custom experiments.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Result manager visualizes the simulation result for more intuitions. Powerful math functions and plotters enables fast filtering and graph generation.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53D5574-33B0-0D42-B3EC-2ABC611B7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543" y="1042451"/>
            <a:ext cx="6171535" cy="45534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C2E225-F501-9142-97FF-5D7402153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543" y="1041080"/>
            <a:ext cx="6409819" cy="455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9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69A7E6-E9CC-E54D-B19F-0D1B3BF44F6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CAB3710-E829-6141-80B9-B7C88A89C90F}"/>
                </a:ext>
              </a:extLst>
            </p:cNvPr>
            <p:cNvGrpSpPr/>
            <p:nvPr/>
          </p:nvGrpSpPr>
          <p:grpSpPr>
            <a:xfrm>
              <a:off x="0" y="6248400"/>
              <a:ext cx="12192000" cy="609600"/>
              <a:chOff x="0" y="6248400"/>
              <a:chExt cx="12192000" cy="6096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62193AF-CB6A-6E4F-9F52-544DCD500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248400"/>
                <a:ext cx="12192000" cy="609600"/>
              </a:xfrm>
              <a:prstGeom prst="rect">
                <a:avLst/>
              </a:prstGeom>
              <a:solidFill>
                <a:srgbClr val="1A2C64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>
                  <a:solidFill>
                    <a:srgbClr val="E6B9B8"/>
                  </a:solidFill>
                </a:endParaRPr>
              </a:p>
            </p:txBody>
          </p:sp>
          <p:pic>
            <p:nvPicPr>
              <p:cNvPr id="8" name="Picture 5">
                <a:extLst>
                  <a:ext uri="{FF2B5EF4-FFF2-40B4-BE49-F238E27FC236}">
                    <a16:creationId xmlns:a16="http://schemas.microsoft.com/office/drawing/2014/main" id="{94228731-18ED-B845-8C8C-95291370A5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50401" y="6405034"/>
                <a:ext cx="2436284" cy="296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30323E-BBE0-AF46-BED2-2A52865E736B}"/>
                </a:ext>
              </a:extLst>
            </p:cNvPr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A40ADBDD-CD2D-C240-8CA9-D570AE80E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0"/>
              <a:ext cx="43434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 dirty="0">
                  <a:solidFill>
                    <a:schemeClr val="bg1"/>
                  </a:solidFill>
                </a:rPr>
                <a:t>Simulation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8C360B-E31D-0649-99D4-1AB7215C7195}"/>
              </a:ext>
            </a:extLst>
          </p:cNvPr>
          <p:cNvGrpSpPr/>
          <p:nvPr/>
        </p:nvGrpSpPr>
        <p:grpSpPr>
          <a:xfrm>
            <a:off x="711200" y="1957000"/>
            <a:ext cx="5384800" cy="2943999"/>
            <a:chOff x="711200" y="1735971"/>
            <a:chExt cx="5384800" cy="294399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8E6CCD5-082B-FA45-AACF-6A14439A9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200" y="1735971"/>
              <a:ext cx="5384800" cy="2667000"/>
            </a:xfrm>
            <a:prstGeom prst="rect">
              <a:avLst/>
            </a:prstGeom>
          </p:spPr>
        </p:pic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A2296ED8-C9AA-8648-BEBF-08FB342556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4722" y="4402971"/>
              <a:ext cx="259775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 typical photonic P2P link structure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178F7A-01B1-4647-9883-F6E976F70EE2}"/>
              </a:ext>
            </a:extLst>
          </p:cNvPr>
          <p:cNvGrpSpPr/>
          <p:nvPr/>
        </p:nvGrpSpPr>
        <p:grpSpPr>
          <a:xfrm>
            <a:off x="6341467" y="1425493"/>
            <a:ext cx="5004322" cy="4007014"/>
            <a:chOff x="6296311" y="1720839"/>
            <a:chExt cx="5004322" cy="4007014"/>
          </a:xfrm>
        </p:grpSpPr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A79D5A67-7540-8C4A-A0C4-F3C570525D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6311" y="1720839"/>
              <a:ext cx="4472232" cy="3693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dirty="0"/>
                <a:t>Optical loss analysis based on photonic device models and optical signaling models, e.g., </a:t>
              </a:r>
              <a:r>
                <a:rPr lang="en-US" altLang="en-US" dirty="0" err="1"/>
                <a:t>microring</a:t>
              </a:r>
              <a:r>
                <a:rPr lang="en-US" altLang="en-US" dirty="0"/>
                <a:t> filter array: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en-US" dirty="0"/>
            </a:p>
            <a:p>
              <a:r>
                <a:rPr lang="en-US" altLang="en-US" dirty="0"/>
                <a:t>     A Lorentzian frequency response</a:t>
              </a:r>
            </a:p>
            <a:p>
              <a:endParaRPr lang="en-US" alt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dirty="0"/>
                <a:t>Laser power calculated from receiver </a:t>
              </a:r>
              <a:r>
                <a:rPr lang="en-US" altLang="en-US" i="1" dirty="0"/>
                <a:t>sensitivity</a:t>
              </a:r>
              <a:r>
                <a:rPr lang="en-US" altLang="en-US" dirty="0"/>
                <a:t> and </a:t>
              </a:r>
              <a:r>
                <a:rPr lang="en-US" altLang="en-US" i="1" dirty="0"/>
                <a:t>optical loss</a:t>
              </a:r>
              <a:r>
                <a:rPr lang="en-US" altLang="en-US" dirty="0"/>
                <a:t>:</a:t>
              </a:r>
            </a:p>
            <a:p>
              <a:endParaRPr lang="en-US" altLang="en-US" i="1" dirty="0"/>
            </a:p>
            <a:p>
              <a:endParaRPr lang="en-US" altLang="en-US" i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dirty="0"/>
                <a:t>Total power consumption is simply the addition of laser power and electrical circuits consumption: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991F41-F88F-4641-A09F-5639CBA42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36452" y="2449454"/>
              <a:ext cx="1064181" cy="84104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82DA630-A7E3-0B43-AFF9-17465661A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4621" y="4043481"/>
              <a:ext cx="1855611" cy="39015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EB81D84-0D0C-CF45-A739-341C663E4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27724" y="5521002"/>
              <a:ext cx="2009406" cy="206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4474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FC5A54-3F39-0240-A478-2B78EE5F3ED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DB0085B-B743-DA48-BE6D-509A65E66FAA}"/>
                </a:ext>
              </a:extLst>
            </p:cNvPr>
            <p:cNvGrpSpPr/>
            <p:nvPr/>
          </p:nvGrpSpPr>
          <p:grpSpPr>
            <a:xfrm>
              <a:off x="0" y="6248400"/>
              <a:ext cx="12192000" cy="609600"/>
              <a:chOff x="0" y="6248400"/>
              <a:chExt cx="12192000" cy="6096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C976F6-1053-D748-875F-827E592A7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248400"/>
                <a:ext cx="12192000" cy="609600"/>
              </a:xfrm>
              <a:prstGeom prst="rect">
                <a:avLst/>
              </a:prstGeom>
              <a:solidFill>
                <a:srgbClr val="1A2C64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>
                  <a:solidFill>
                    <a:srgbClr val="E6B9B8"/>
                  </a:solidFill>
                </a:endParaRPr>
              </a:p>
            </p:txBody>
          </p:sp>
          <p:pic>
            <p:nvPicPr>
              <p:cNvPr id="7" name="Picture 5">
                <a:extLst>
                  <a:ext uri="{FF2B5EF4-FFF2-40B4-BE49-F238E27FC236}">
                    <a16:creationId xmlns:a16="http://schemas.microsoft.com/office/drawing/2014/main" id="{0B7BD2BD-3B84-8346-B503-7F59C1320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50401" y="6405034"/>
                <a:ext cx="2436284" cy="296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E03F9A-0366-5644-AC8D-1C6E34523260}"/>
                </a:ext>
              </a:extLst>
            </p:cNvPr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3EE38CE5-8DC2-E34D-BEC3-DAD02E55B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599" y="0"/>
              <a:ext cx="628508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 dirty="0">
                  <a:solidFill>
                    <a:schemeClr val="bg1"/>
                  </a:solidFill>
                </a:rPr>
                <a:t>Device Modeling: Modulator array model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F0929BB-8D86-6E4E-84E0-5021A22BD631}"/>
              </a:ext>
            </a:extLst>
          </p:cNvPr>
          <p:cNvGrpSpPr/>
          <p:nvPr/>
        </p:nvGrpSpPr>
        <p:grpSpPr>
          <a:xfrm>
            <a:off x="3016962" y="1422573"/>
            <a:ext cx="7064008" cy="3152952"/>
            <a:chOff x="1628425" y="939983"/>
            <a:chExt cx="7064008" cy="315295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4E8D4BB-A03B-EC4E-B54C-AE12F9691AAA}"/>
                </a:ext>
              </a:extLst>
            </p:cNvPr>
            <p:cNvSpPr/>
            <p:nvPr/>
          </p:nvSpPr>
          <p:spPr>
            <a:xfrm>
              <a:off x="3002845" y="1598558"/>
              <a:ext cx="1806223" cy="6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Microring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Model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E52595-06FF-614E-9DE6-F0DF914BA568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641600" y="1903358"/>
              <a:ext cx="3612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4680B46-44A3-C84E-81DA-192B2445FA64}"/>
                    </a:ext>
                  </a:extLst>
                </p:cNvPr>
                <p:cNvSpPr txBox="1"/>
                <p:nvPr/>
              </p:nvSpPr>
              <p:spPr>
                <a:xfrm>
                  <a:off x="1628425" y="1718692"/>
                  <a:ext cx="10018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FSR,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4680B46-44A3-C84E-81DA-192B2445FA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425" y="1718692"/>
                  <a:ext cx="1001889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5063" t="-3333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F358A1D-4BC4-904E-BE4A-985E65511A63}"/>
                </a:ext>
              </a:extLst>
            </p:cNvPr>
            <p:cNvGrpSpPr/>
            <p:nvPr/>
          </p:nvGrpSpPr>
          <p:grpSpPr>
            <a:xfrm>
              <a:off x="1941683" y="2824454"/>
              <a:ext cx="2867385" cy="609600"/>
              <a:chOff x="1941682" y="2365023"/>
              <a:chExt cx="2867385" cy="609600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44EE1BF3-1BA1-FB4B-98EA-88C0537F6512}"/>
                  </a:ext>
                </a:extLst>
              </p:cNvPr>
              <p:cNvSpPr/>
              <p:nvPr/>
            </p:nvSpPr>
            <p:spPr>
              <a:xfrm>
                <a:off x="3002844" y="2365023"/>
                <a:ext cx="1806223" cy="609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Modulator Model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05C5A74-714E-FA4D-8063-8DF6A0B18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41600" y="2669823"/>
                <a:ext cx="36124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F692C05-7E18-2843-ACA1-7AEECBE32DC6}"/>
                      </a:ext>
                    </a:extLst>
                  </p:cNvPr>
                  <p:cNvSpPr txBox="1"/>
                  <p:nvPr/>
                </p:nvSpPr>
                <p:spPr>
                  <a:xfrm>
                    <a:off x="1941682" y="2459716"/>
                    <a:ext cx="5023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F692C05-7E18-2843-ACA1-7AEECBE32D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1682" y="2459716"/>
                    <a:ext cx="50235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000E36-DB4B-D047-B2A3-0397014F1B5A}"/>
                </a:ext>
              </a:extLst>
            </p:cNvPr>
            <p:cNvCxnSpPr>
              <a:cxnSpLocks/>
              <a:stCxn id="17" idx="0"/>
              <a:endCxn id="11" idx="2"/>
            </p:cNvCxnSpPr>
            <p:nvPr/>
          </p:nvCxnSpPr>
          <p:spPr>
            <a:xfrm flipV="1">
              <a:off x="3905957" y="2208158"/>
              <a:ext cx="0" cy="6162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C9F15BB-F7CE-2545-90D9-74F1F142446E}"/>
                    </a:ext>
                  </a:extLst>
                </p:cNvPr>
                <p:cNvSpPr txBox="1"/>
                <p:nvPr/>
              </p:nvSpPr>
              <p:spPr>
                <a:xfrm>
                  <a:off x="3905955" y="2323863"/>
                  <a:ext cx="502359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C9F15BB-F7CE-2545-90D9-74F1F14244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955" y="2323863"/>
                  <a:ext cx="502359" cy="391582"/>
                </a:xfrm>
                <a:prstGeom prst="rect">
                  <a:avLst/>
                </a:prstGeom>
                <a:blipFill>
                  <a:blip r:embed="rId5"/>
                  <a:stretch>
                    <a:fillRect r="-450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571222B-E318-FE4B-83FF-C9302E23714D}"/>
                </a:ext>
              </a:extLst>
            </p:cNvPr>
            <p:cNvCxnSpPr>
              <a:cxnSpLocks/>
            </p:cNvCxnSpPr>
            <p:nvPr/>
          </p:nvCxnSpPr>
          <p:spPr>
            <a:xfrm>
              <a:off x="4809068" y="1903358"/>
              <a:ext cx="99342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5FCBC8B-1BCF-BD4F-BE56-709F91414AB7}"/>
                    </a:ext>
                  </a:extLst>
                </p:cNvPr>
                <p:cNvSpPr txBox="1"/>
                <p:nvPr/>
              </p:nvSpPr>
              <p:spPr>
                <a:xfrm>
                  <a:off x="4919132" y="1522901"/>
                  <a:ext cx="5023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5FCBC8B-1BCF-BD4F-BE56-709F91414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9132" y="1522901"/>
                  <a:ext cx="50235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C9134AF-19CB-7146-96D7-7D7E6A1EC9FA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3905956" y="1313780"/>
              <a:ext cx="1" cy="2847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65CDC6-858F-9E44-B2EE-A0A3B20F4FC0}"/>
                </a:ext>
              </a:extLst>
            </p:cNvPr>
            <p:cNvSpPr txBox="1"/>
            <p:nvPr/>
          </p:nvSpPr>
          <p:spPr>
            <a:xfrm>
              <a:off x="3112911" y="939983"/>
              <a:ext cx="1586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Quality Factor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0E4CA9D-53C3-6D4E-BA0C-AF83EB183249}"/>
                </a:ext>
              </a:extLst>
            </p:cNvPr>
            <p:cNvSpPr txBox="1"/>
            <p:nvPr/>
          </p:nvSpPr>
          <p:spPr>
            <a:xfrm>
              <a:off x="5822243" y="1569067"/>
              <a:ext cx="24186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Optical Insertion Loss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Channel Crosstalk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6CCD961-D5B2-4B4F-BB03-43F0F9AF1D5C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3905957" y="3434054"/>
              <a:ext cx="0" cy="307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FF26B3-EE3D-2549-A538-B6239649A2AB}"/>
                </a:ext>
              </a:extLst>
            </p:cNvPr>
            <p:cNvSpPr txBox="1"/>
            <p:nvPr/>
          </p:nvSpPr>
          <p:spPr>
            <a:xfrm>
              <a:off x="3358444" y="3723603"/>
              <a:ext cx="1095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Rate</a:t>
              </a:r>
              <a:endParaRPr lang="en-US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A4C63B4-FEB4-854D-B974-D35107A1208D}"/>
                </a:ext>
              </a:extLst>
            </p:cNvPr>
            <p:cNvCxnSpPr>
              <a:cxnSpLocks/>
            </p:cNvCxnSpPr>
            <p:nvPr/>
          </p:nvCxnSpPr>
          <p:spPr>
            <a:xfrm>
              <a:off x="4809068" y="3130434"/>
              <a:ext cx="99342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C5BB38-4C75-FC47-8D2E-80F6D60C96D6}"/>
                </a:ext>
              </a:extLst>
            </p:cNvPr>
            <p:cNvSpPr txBox="1"/>
            <p:nvPr/>
          </p:nvSpPr>
          <p:spPr>
            <a:xfrm>
              <a:off x="5822243" y="2944588"/>
              <a:ext cx="2870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Driver energy consumption</a:t>
              </a:r>
            </a:p>
          </p:txBody>
        </p:sp>
      </p:grpSp>
      <p:sp>
        <p:nvSpPr>
          <p:cNvPr id="43" name="TextBox 1">
            <a:extLst>
              <a:ext uri="{FF2B5EF4-FFF2-40B4-BE49-F238E27FC236}">
                <a16:creationId xmlns:a16="http://schemas.microsoft.com/office/drawing/2014/main" id="{F233DCB2-A36E-8746-9958-D6673547A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8261" y="4881770"/>
            <a:ext cx="699881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The modulator array model considers both photonic, electronic and signaling parameters: FSR(free spectral range) of the </a:t>
            </a:r>
            <a:r>
              <a:rPr lang="en-US" altLang="en-US" dirty="0" err="1"/>
              <a:t>microring</a:t>
            </a:r>
            <a:r>
              <a:rPr lang="en-US" altLang="en-US" dirty="0"/>
              <a:t>, optical wavelength of operation, circuit driving voltage and also data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4881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FC5A54-3F39-0240-A478-2B78EE5F3ED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DB0085B-B743-DA48-BE6D-509A65E66FAA}"/>
                </a:ext>
              </a:extLst>
            </p:cNvPr>
            <p:cNvGrpSpPr/>
            <p:nvPr/>
          </p:nvGrpSpPr>
          <p:grpSpPr>
            <a:xfrm>
              <a:off x="0" y="6248400"/>
              <a:ext cx="12192000" cy="609600"/>
              <a:chOff x="0" y="6248400"/>
              <a:chExt cx="12192000" cy="6096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C976F6-1053-D748-875F-827E592A7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248400"/>
                <a:ext cx="12192000" cy="609600"/>
              </a:xfrm>
              <a:prstGeom prst="rect">
                <a:avLst/>
              </a:prstGeom>
              <a:solidFill>
                <a:srgbClr val="1A2C64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>
                  <a:solidFill>
                    <a:srgbClr val="E6B9B8"/>
                  </a:solidFill>
                </a:endParaRPr>
              </a:p>
            </p:txBody>
          </p:sp>
          <p:pic>
            <p:nvPicPr>
              <p:cNvPr id="7" name="Picture 5">
                <a:extLst>
                  <a:ext uri="{FF2B5EF4-FFF2-40B4-BE49-F238E27FC236}">
                    <a16:creationId xmlns:a16="http://schemas.microsoft.com/office/drawing/2014/main" id="{0B7BD2BD-3B84-8346-B503-7F59C1320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50401" y="6405034"/>
                <a:ext cx="2436284" cy="296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E03F9A-0366-5644-AC8D-1C6E34523260}"/>
                </a:ext>
              </a:extLst>
            </p:cNvPr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3EE38CE5-8DC2-E34D-BEC3-DAD02E55B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599" y="0"/>
              <a:ext cx="628508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 dirty="0">
                  <a:solidFill>
                    <a:schemeClr val="bg1"/>
                  </a:solidFill>
                </a:rPr>
                <a:t>Device Modeling: Ring based filter array model</a:t>
              </a:r>
            </a:p>
          </p:txBody>
        </p:sp>
      </p:grpSp>
      <p:sp>
        <p:nvSpPr>
          <p:cNvPr id="10" name="TextBox 1">
            <a:extLst>
              <a:ext uri="{FF2B5EF4-FFF2-40B4-BE49-F238E27FC236}">
                <a16:creationId xmlns:a16="http://schemas.microsoft.com/office/drawing/2014/main" id="{8EC88CF2-88E6-8144-A7DF-472D10460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4316" y="1582339"/>
            <a:ext cx="4472232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Optical loss is calculated based on the study of micro-resonators and coupled mode theory.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Like many other photonic models in PhoenixSim, the filter array model aims at its optical insertion loss and tuning consumption.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The model itself can adapt the ring-bus gap to deliver a minimum demultiplexing loss(penalty) to support higher data rate or lower energy use.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9C0F5C-1768-1C46-9A47-3CFD2AB78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688" y="857955"/>
            <a:ext cx="4736368" cy="478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06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FC5A54-3F39-0240-A478-2B78EE5F3ED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DB0085B-B743-DA48-BE6D-509A65E66FAA}"/>
                </a:ext>
              </a:extLst>
            </p:cNvPr>
            <p:cNvGrpSpPr/>
            <p:nvPr/>
          </p:nvGrpSpPr>
          <p:grpSpPr>
            <a:xfrm>
              <a:off x="0" y="6248400"/>
              <a:ext cx="12192000" cy="609600"/>
              <a:chOff x="0" y="6248400"/>
              <a:chExt cx="12192000" cy="6096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C976F6-1053-D748-875F-827E592A7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248400"/>
                <a:ext cx="12192000" cy="609600"/>
              </a:xfrm>
              <a:prstGeom prst="rect">
                <a:avLst/>
              </a:prstGeom>
              <a:solidFill>
                <a:srgbClr val="1A2C64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>
                  <a:solidFill>
                    <a:srgbClr val="E6B9B8"/>
                  </a:solidFill>
                </a:endParaRPr>
              </a:p>
            </p:txBody>
          </p:sp>
          <p:pic>
            <p:nvPicPr>
              <p:cNvPr id="7" name="Picture 5">
                <a:extLst>
                  <a:ext uri="{FF2B5EF4-FFF2-40B4-BE49-F238E27FC236}">
                    <a16:creationId xmlns:a16="http://schemas.microsoft.com/office/drawing/2014/main" id="{0B7BD2BD-3B84-8346-B503-7F59C1320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50401" y="6405034"/>
                <a:ext cx="2436284" cy="296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E03F9A-0366-5644-AC8D-1C6E34523260}"/>
                </a:ext>
              </a:extLst>
            </p:cNvPr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3EE38CE5-8DC2-E34D-BEC3-DAD02E55B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599" y="0"/>
              <a:ext cx="628508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 dirty="0">
                  <a:solidFill>
                    <a:schemeClr val="bg1"/>
                  </a:solidFill>
                </a:rPr>
                <a:t>System level analysis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616B0A-7243-C840-BE08-F28342ADE980}"/>
              </a:ext>
            </a:extLst>
          </p:cNvPr>
          <p:cNvGrpSpPr/>
          <p:nvPr/>
        </p:nvGrpSpPr>
        <p:grpSpPr>
          <a:xfrm>
            <a:off x="1298884" y="2013751"/>
            <a:ext cx="9594231" cy="2830497"/>
            <a:chOff x="1681337" y="1725790"/>
            <a:chExt cx="9594231" cy="2830497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7BA15E3-DC8B-7B40-A9F4-2C286E3AFEA2}"/>
                </a:ext>
              </a:extLst>
            </p:cNvPr>
            <p:cNvSpPr/>
            <p:nvPr/>
          </p:nvSpPr>
          <p:spPr>
            <a:xfrm>
              <a:off x="1681337" y="3456483"/>
              <a:ext cx="2274711" cy="65475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Laser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990DD38-8F93-404D-8FB5-4F70EF27C70C}"/>
                </a:ext>
              </a:extLst>
            </p:cNvPr>
            <p:cNvSpPr/>
            <p:nvPr/>
          </p:nvSpPr>
          <p:spPr>
            <a:xfrm rot="16200000">
              <a:off x="4532134" y="3427357"/>
              <a:ext cx="237068" cy="670510"/>
            </a:xfrm>
            <a:prstGeom prst="upArrow">
              <a:avLst/>
            </a:prstGeom>
            <a:gradFill>
              <a:gsLst>
                <a:gs pos="0">
                  <a:srgbClr val="ED7D31"/>
                </a:gs>
                <a:gs pos="5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accent2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6EF355-23BE-DE42-AFC9-63F1A7789A8F}"/>
                </a:ext>
              </a:extLst>
            </p:cNvPr>
            <p:cNvSpPr txBox="1"/>
            <p:nvPr/>
          </p:nvSpPr>
          <p:spPr>
            <a:xfrm>
              <a:off x="4032717" y="3909956"/>
              <a:ext cx="1906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Rx Sensitivity</a:t>
              </a:r>
            </a:p>
            <a:p>
              <a:r>
                <a: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Optical Loss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E804291-43C5-9048-81BF-0979968AC3BC}"/>
                </a:ext>
              </a:extLst>
            </p:cNvPr>
            <p:cNvGrpSpPr/>
            <p:nvPr/>
          </p:nvGrpSpPr>
          <p:grpSpPr>
            <a:xfrm>
              <a:off x="5497688" y="2306345"/>
              <a:ext cx="3119967" cy="2088445"/>
              <a:chOff x="1670755" y="2173111"/>
              <a:chExt cx="3119967" cy="2088445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D57C269C-9C10-694E-8026-347AB252F854}"/>
                  </a:ext>
                </a:extLst>
              </p:cNvPr>
              <p:cNvSpPr/>
              <p:nvPr/>
            </p:nvSpPr>
            <p:spPr>
              <a:xfrm>
                <a:off x="1670755" y="3149600"/>
                <a:ext cx="1817511" cy="6547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Device Model 1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39FCA54C-751C-3B48-8DA3-08B185E98823}"/>
                  </a:ext>
                </a:extLst>
              </p:cNvPr>
              <p:cNvSpPr/>
              <p:nvPr/>
            </p:nvSpPr>
            <p:spPr>
              <a:xfrm>
                <a:off x="1823155" y="3302000"/>
                <a:ext cx="1817511" cy="6547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Device Model 1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E2A3A233-ED14-8C4A-9035-C02D3BEF7533}"/>
                  </a:ext>
                </a:extLst>
              </p:cNvPr>
              <p:cNvSpPr/>
              <p:nvPr/>
            </p:nvSpPr>
            <p:spPr>
              <a:xfrm>
                <a:off x="1975555" y="3454400"/>
                <a:ext cx="1817511" cy="6547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Device Model 1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C7DB1148-4A54-194A-8F03-15D080C48D92}"/>
                  </a:ext>
                </a:extLst>
              </p:cNvPr>
              <p:cNvSpPr/>
              <p:nvPr/>
            </p:nvSpPr>
            <p:spPr>
              <a:xfrm>
                <a:off x="2127955" y="3606800"/>
                <a:ext cx="1817511" cy="6547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On-chip devices</a:t>
                </a:r>
              </a:p>
            </p:txBody>
          </p:sp>
          <p:sp>
            <p:nvSpPr>
              <p:cNvPr id="14" name="Up Arrow 13">
                <a:extLst>
                  <a:ext uri="{FF2B5EF4-FFF2-40B4-BE49-F238E27FC236}">
                    <a16:creationId xmlns:a16="http://schemas.microsoft.com/office/drawing/2014/main" id="{D170C7BF-3F64-2D4C-A11E-C87764A76421}"/>
                  </a:ext>
                </a:extLst>
              </p:cNvPr>
              <p:cNvSpPr/>
              <p:nvPr/>
            </p:nvSpPr>
            <p:spPr>
              <a:xfrm>
                <a:off x="2647243" y="2173111"/>
                <a:ext cx="237067" cy="9144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F5CAD3-3648-2D46-952E-6D6D6B6F9344}"/>
                  </a:ext>
                </a:extLst>
              </p:cNvPr>
              <p:cNvSpPr txBox="1"/>
              <p:nvPr/>
            </p:nvSpPr>
            <p:spPr>
              <a:xfrm>
                <a:off x="2884310" y="2405428"/>
                <a:ext cx="1906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EIC power</a:t>
                </a: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" name="Bent Arrow 20">
              <a:extLst>
                <a:ext uri="{FF2B5EF4-FFF2-40B4-BE49-F238E27FC236}">
                  <a16:creationId xmlns:a16="http://schemas.microsoft.com/office/drawing/2014/main" id="{F7667CBD-F667-CB48-895F-B3F911E2A0D5}"/>
                </a:ext>
              </a:extLst>
            </p:cNvPr>
            <p:cNvSpPr/>
            <p:nvPr/>
          </p:nvSpPr>
          <p:spPr>
            <a:xfrm>
              <a:off x="2818692" y="2047922"/>
              <a:ext cx="3655484" cy="1381078"/>
            </a:xfrm>
            <a:prstGeom prst="bentArrow">
              <a:avLst>
                <a:gd name="adj1" fmla="val 10087"/>
                <a:gd name="adj2" fmla="val 9026"/>
                <a:gd name="adj3" fmla="val 9725"/>
                <a:gd name="adj4" fmla="val 430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r 22">
              <a:extLst>
                <a:ext uri="{FF2B5EF4-FFF2-40B4-BE49-F238E27FC236}">
                  <a16:creationId xmlns:a16="http://schemas.microsoft.com/office/drawing/2014/main" id="{36FE3278-7C4C-C449-B530-1E0C703C2349}"/>
                </a:ext>
              </a:extLst>
            </p:cNvPr>
            <p:cNvSpPr/>
            <p:nvPr/>
          </p:nvSpPr>
          <p:spPr>
            <a:xfrm>
              <a:off x="6474175" y="2052286"/>
              <a:ext cx="237068" cy="249696"/>
            </a:xfrm>
            <a:prstGeom prst="flowChar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FDCBDDC8-D2F1-E344-B9E2-5595EA07B98F}"/>
                </a:ext>
              </a:extLst>
            </p:cNvPr>
            <p:cNvSpPr/>
            <p:nvPr/>
          </p:nvSpPr>
          <p:spPr>
            <a:xfrm rot="5400000">
              <a:off x="7450348" y="1461217"/>
              <a:ext cx="249697" cy="1423107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F51C03-FE7F-414D-97D5-83F96F6EAAE2}"/>
                </a:ext>
              </a:extLst>
            </p:cNvPr>
            <p:cNvSpPr txBox="1"/>
            <p:nvPr/>
          </p:nvSpPr>
          <p:spPr>
            <a:xfrm>
              <a:off x="3891136" y="1725790"/>
              <a:ext cx="190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Laser power</a:t>
              </a:r>
              <a:endParaRPr lang="en-US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081AD2-BF6F-114F-B656-C80E72A9548A}"/>
                </a:ext>
              </a:extLst>
            </p:cNvPr>
            <p:cNvSpPr txBox="1"/>
            <p:nvPr/>
          </p:nvSpPr>
          <p:spPr>
            <a:xfrm>
              <a:off x="8439150" y="1972715"/>
              <a:ext cx="28364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Link Power Consumption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7728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73F52AD-C16F-1345-B19A-161AA1E9275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1568D64-4D8E-4640-9A30-FC3C804DDAE6}"/>
                </a:ext>
              </a:extLst>
            </p:cNvPr>
            <p:cNvGrpSpPr/>
            <p:nvPr/>
          </p:nvGrpSpPr>
          <p:grpSpPr>
            <a:xfrm>
              <a:off x="0" y="6248400"/>
              <a:ext cx="12192000" cy="609600"/>
              <a:chOff x="0" y="6248400"/>
              <a:chExt cx="12192000" cy="6096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A0EE028-0915-A74E-880A-4271DC3E1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248400"/>
                <a:ext cx="12192000" cy="609600"/>
              </a:xfrm>
              <a:prstGeom prst="rect">
                <a:avLst/>
              </a:prstGeom>
              <a:solidFill>
                <a:srgbClr val="1A2C64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>
                  <a:solidFill>
                    <a:srgbClr val="E6B9B8"/>
                  </a:solidFill>
                </a:endParaRPr>
              </a:p>
            </p:txBody>
          </p:sp>
          <p:pic>
            <p:nvPicPr>
              <p:cNvPr id="8" name="Picture 5">
                <a:extLst>
                  <a:ext uri="{FF2B5EF4-FFF2-40B4-BE49-F238E27FC236}">
                    <a16:creationId xmlns:a16="http://schemas.microsoft.com/office/drawing/2014/main" id="{661E597A-1CE7-8B41-9E52-3677719525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50401" y="6405034"/>
                <a:ext cx="2436284" cy="296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248BBB-BF74-0E4A-91F0-4D8B43145590}"/>
                </a:ext>
              </a:extLst>
            </p:cNvPr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1F1435A6-65E9-1F4B-B3DF-CEA3BA7B6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599" y="0"/>
              <a:ext cx="628508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 dirty="0">
                  <a:solidFill>
                    <a:schemeClr val="bg1"/>
                  </a:solidFill>
                </a:rPr>
                <a:t>Demo: Carrier effects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F966E0-97E9-AC4F-8257-73BCBD338A98}"/>
              </a:ext>
            </a:extLst>
          </p:cNvPr>
          <p:cNvGrpSpPr/>
          <p:nvPr/>
        </p:nvGrpSpPr>
        <p:grpSpPr>
          <a:xfrm>
            <a:off x="1407782" y="2275979"/>
            <a:ext cx="2858278" cy="2306041"/>
            <a:chOff x="5706036" y="2228014"/>
            <a:chExt cx="2530209" cy="222924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EBF19FF-C428-5541-ABB6-E93DA0199D51}"/>
                </a:ext>
              </a:extLst>
            </p:cNvPr>
            <p:cNvCxnSpPr/>
            <p:nvPr/>
          </p:nvCxnSpPr>
          <p:spPr bwMode="auto">
            <a:xfrm flipV="1">
              <a:off x="5931461" y="2567741"/>
              <a:ext cx="0" cy="18895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F20559D6-22C1-334A-A3A0-2913F45493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6386" y="2943977"/>
              <a:ext cx="1557337" cy="1212850"/>
              <a:chOff x="6323602" y="4684454"/>
              <a:chExt cx="1556981" cy="1213365"/>
            </a:xfrm>
          </p:grpSpPr>
          <p:sp>
            <p:nvSpPr>
              <p:cNvPr id="37" name="Freeform 6">
                <a:extLst>
                  <a:ext uri="{FF2B5EF4-FFF2-40B4-BE49-F238E27FC236}">
                    <a16:creationId xmlns:a16="http://schemas.microsoft.com/office/drawing/2014/main" id="{CCAF5C83-E427-AC43-B0F9-44645CD8AC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3602" y="4684454"/>
                <a:ext cx="1556981" cy="1165653"/>
              </a:xfrm>
              <a:custGeom>
                <a:avLst/>
                <a:gdLst>
                  <a:gd name="T0" fmla="*/ 0 w 1148165"/>
                  <a:gd name="T1" fmla="*/ 0 h 1001434"/>
                  <a:gd name="T2" fmla="*/ 1327597 w 1148165"/>
                  <a:gd name="T3" fmla="*/ 1320009 h 1001434"/>
                  <a:gd name="T4" fmla="*/ 2111360 w 1148165"/>
                  <a:gd name="T5" fmla="*/ 860362 h 100143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48165" h="1001434">
                    <a:moveTo>
                      <a:pt x="0" y="0"/>
                    </a:moveTo>
                    <a:cubicBezTo>
                      <a:pt x="265295" y="434220"/>
                      <a:pt x="530591" y="868441"/>
                      <a:pt x="721952" y="974278"/>
                    </a:cubicBezTo>
                    <a:cubicBezTo>
                      <a:pt x="913313" y="1080115"/>
                      <a:pt x="1030739" y="857567"/>
                      <a:pt x="1148165" y="635020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8">
                <a:extLst>
                  <a:ext uri="{FF2B5EF4-FFF2-40B4-BE49-F238E27FC236}">
                    <a16:creationId xmlns:a16="http://schemas.microsoft.com/office/drawing/2014/main" id="{5A1D6F82-B1F0-A14F-912D-AC2CF0AF5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4171" y="4783410"/>
                <a:ext cx="95688" cy="956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>
                  <a:latin typeface="Arial" charset="0"/>
                  <a:cs typeface="Arial" charset="0"/>
                </a:endParaRPr>
              </a:p>
            </p:txBody>
          </p:sp>
          <p:sp>
            <p:nvSpPr>
              <p:cNvPr id="39" name="Oval 13">
                <a:extLst>
                  <a:ext uri="{FF2B5EF4-FFF2-40B4-BE49-F238E27FC236}">
                    <a16:creationId xmlns:a16="http://schemas.microsoft.com/office/drawing/2014/main" id="{96036603-C6F3-F748-BE50-D2BBD5AC1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1000" y="5076418"/>
                <a:ext cx="95688" cy="956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>
                  <a:latin typeface="Arial" charset="0"/>
                  <a:cs typeface="Arial" charset="0"/>
                </a:endParaRPr>
              </a:p>
            </p:txBody>
          </p:sp>
          <p:sp>
            <p:nvSpPr>
              <p:cNvPr id="40" name="Oval 14">
                <a:extLst>
                  <a:ext uri="{FF2B5EF4-FFF2-40B4-BE49-F238E27FC236}">
                    <a16:creationId xmlns:a16="http://schemas.microsoft.com/office/drawing/2014/main" id="{81E11ACA-2AC6-2444-8C43-655D935CD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6964" y="5312275"/>
                <a:ext cx="95688" cy="956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>
                  <a:latin typeface="Arial" charset="0"/>
                  <a:cs typeface="Arial" charset="0"/>
                </a:endParaRPr>
              </a:p>
            </p:txBody>
          </p:sp>
          <p:sp>
            <p:nvSpPr>
              <p:cNvPr id="41" name="Oval 15">
                <a:extLst>
                  <a:ext uri="{FF2B5EF4-FFF2-40B4-BE49-F238E27FC236}">
                    <a16:creationId xmlns:a16="http://schemas.microsoft.com/office/drawing/2014/main" id="{151D8BCA-0C0E-D241-9313-E84E18082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6535" y="5543596"/>
                <a:ext cx="95688" cy="956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>
                  <a:latin typeface="Arial" charset="0"/>
                  <a:cs typeface="Arial" charset="0"/>
                </a:endParaRPr>
              </a:p>
            </p:txBody>
          </p:sp>
          <p:sp>
            <p:nvSpPr>
              <p:cNvPr id="42" name="Oval 16">
                <a:extLst>
                  <a:ext uri="{FF2B5EF4-FFF2-40B4-BE49-F238E27FC236}">
                    <a16:creationId xmlns:a16="http://schemas.microsoft.com/office/drawing/2014/main" id="{E3A2B0BB-62BC-9247-9CD2-CFA1B3F15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2892" y="5802131"/>
                <a:ext cx="95688" cy="956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>
                  <a:latin typeface="Arial" charset="0"/>
                  <a:cs typeface="Arial" charset="0"/>
                </a:endParaRPr>
              </a:p>
            </p:txBody>
          </p:sp>
          <p:sp>
            <p:nvSpPr>
              <p:cNvPr id="43" name="Oval 17">
                <a:extLst>
                  <a:ext uri="{FF2B5EF4-FFF2-40B4-BE49-F238E27FC236}">
                    <a16:creationId xmlns:a16="http://schemas.microsoft.com/office/drawing/2014/main" id="{43CB8D9C-9EA8-7C4B-98FE-13871E3B60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0500" y="5620703"/>
                <a:ext cx="95688" cy="956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D99AC36E-EC57-2742-9013-B01A6B78B0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0798" y="2228014"/>
              <a:ext cx="8731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9pPr>
            </a:lstStyle>
            <a:p>
              <a:r>
                <a:rPr lang="en-US" sz="1600" dirty="0">
                  <a:cs typeface="Arial" charset="0"/>
                </a:rPr>
                <a:t>Dl (</a:t>
              </a:r>
              <a:r>
                <a:rPr lang="en-US" sz="1600" dirty="0">
                  <a:latin typeface="Times New Roman" charset="0"/>
                  <a:cs typeface="Arial" charset="0"/>
                </a:rPr>
                <a:t>nm</a:t>
              </a:r>
              <a:r>
                <a:rPr lang="en-US" sz="1600" dirty="0">
                  <a:cs typeface="Arial" charset="0"/>
                </a:rPr>
                <a:t>)</a:t>
              </a:r>
            </a:p>
          </p:txBody>
        </p:sp>
        <p:grpSp>
          <p:nvGrpSpPr>
            <p:cNvPr id="25" name="Group 10">
              <a:extLst>
                <a:ext uri="{FF2B5EF4-FFF2-40B4-BE49-F238E27FC236}">
                  <a16:creationId xmlns:a16="http://schemas.microsoft.com/office/drawing/2014/main" id="{54C61A90-CD25-434F-8E1E-5783F54F50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06036" y="2509722"/>
              <a:ext cx="2530209" cy="399334"/>
              <a:chOff x="6062768" y="5546087"/>
              <a:chExt cx="2529833" cy="399825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E4D3B2A-B53B-6B4E-81C0-4B80AC082D20}"/>
                  </a:ext>
                </a:extLst>
              </p:cNvPr>
              <p:cNvCxnSpPr/>
              <p:nvPr/>
            </p:nvCxnSpPr>
            <p:spPr bwMode="auto">
              <a:xfrm>
                <a:off x="6062768" y="5945912"/>
                <a:ext cx="221740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6" name="TextBox 19">
                <a:extLst>
                  <a:ext uri="{FF2B5EF4-FFF2-40B4-BE49-F238E27FC236}">
                    <a16:creationId xmlns:a16="http://schemas.microsoft.com/office/drawing/2014/main" id="{CA66457C-DF96-E846-BE3F-6D776D4362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43678" y="5546087"/>
                <a:ext cx="74892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Symbo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Symbo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Symbo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Symbo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Symbo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ymbo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ymbo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ymbo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ymbol" charset="0"/>
                    <a:ea typeface="ＭＳ Ｐゴシック" charset="0"/>
                  </a:defRPr>
                </a:lvl9pPr>
              </a:lstStyle>
              <a:p>
                <a:r>
                  <a:rPr lang="en-US" sz="1600" dirty="0">
                    <a:cs typeface="Arial" charset="0"/>
                  </a:rPr>
                  <a:t>I (</a:t>
                </a:r>
                <a:r>
                  <a:rPr lang="en-US" sz="1600" dirty="0">
                    <a:latin typeface="Times New Roman" charset="0"/>
                    <a:cs typeface="Arial" charset="0"/>
                  </a:rPr>
                  <a:t>mA</a:t>
                </a:r>
                <a:r>
                  <a:rPr lang="en-US" sz="1600" dirty="0">
                    <a:cs typeface="Arial" charset="0"/>
                  </a:rPr>
                  <a:t>)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8CE885-9B9D-D34D-9069-8B7D205A1589}"/>
                </a:ext>
              </a:extLst>
            </p:cNvPr>
            <p:cNvCxnSpPr/>
            <p:nvPr/>
          </p:nvCxnSpPr>
          <p:spPr bwMode="auto">
            <a:xfrm flipH="1" flipV="1">
              <a:off x="6142598" y="3085264"/>
              <a:ext cx="376238" cy="4445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E8076A33-7D86-6145-BF8D-28C60E17C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1536" y="2959852"/>
              <a:ext cx="1050440" cy="37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9pPr>
            </a:lstStyle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Measured 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04CAC7C-0798-E44B-B330-08E15A45AC0D}"/>
                </a:ext>
              </a:extLst>
            </p:cNvPr>
            <p:cNvCxnSpPr>
              <a:endCxn id="39" idx="7"/>
            </p:cNvCxnSpPr>
            <p:nvPr/>
          </p:nvCxnSpPr>
          <p:spPr bwMode="auto">
            <a:xfrm flipH="1">
              <a:off x="6315636" y="3240839"/>
              <a:ext cx="265112" cy="1095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3FC15EF-B61A-194F-83C3-3A856D1CDB26}"/>
                </a:ext>
              </a:extLst>
            </p:cNvPr>
            <p:cNvCxnSpPr/>
            <p:nvPr/>
          </p:nvCxnSpPr>
          <p:spPr bwMode="auto">
            <a:xfrm flipH="1">
              <a:off x="6512486" y="3275764"/>
              <a:ext cx="258762" cy="3254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F9D0A8B-4992-C045-A6FF-D02BA7EF3489}"/>
                </a:ext>
              </a:extLst>
            </p:cNvPr>
            <p:cNvCxnSpPr/>
            <p:nvPr/>
          </p:nvCxnSpPr>
          <p:spPr bwMode="auto">
            <a:xfrm flipH="1">
              <a:off x="6702986" y="3285289"/>
              <a:ext cx="246062" cy="5286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3AB795F-BE9D-4642-9C41-F0E3CDD87AFC}"/>
                </a:ext>
              </a:extLst>
            </p:cNvPr>
            <p:cNvCxnSpPr>
              <a:stCxn id="27" idx="2"/>
              <a:endCxn id="42" idx="0"/>
            </p:cNvCxnSpPr>
            <p:nvPr/>
          </p:nvCxnSpPr>
          <p:spPr bwMode="auto">
            <a:xfrm>
              <a:off x="7056756" y="3330752"/>
              <a:ext cx="37022" cy="73042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3FBD67F-1C82-C746-A801-C82B9C7E9BAC}"/>
                </a:ext>
              </a:extLst>
            </p:cNvPr>
            <p:cNvCxnSpPr/>
            <p:nvPr/>
          </p:nvCxnSpPr>
          <p:spPr bwMode="auto">
            <a:xfrm>
              <a:off x="7276073" y="3272589"/>
              <a:ext cx="61913" cy="60801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TextBox 34">
              <a:extLst>
                <a:ext uri="{FF2B5EF4-FFF2-40B4-BE49-F238E27FC236}">
                  <a16:creationId xmlns:a16="http://schemas.microsoft.com/office/drawing/2014/main" id="{C09C5937-A8CF-FC4F-A20C-AF2ABB6198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2097" y="4086356"/>
              <a:ext cx="723986" cy="37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9pPr>
            </a:lstStyle>
            <a:p>
              <a:r>
                <a:rPr lang="en-US" sz="1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4B11A57-9E27-0A4D-BAA2-5712CEA6731C}"/>
                </a:ext>
              </a:extLst>
            </p:cNvPr>
            <p:cNvCxnSpPr/>
            <p:nvPr/>
          </p:nvCxnSpPr>
          <p:spPr bwMode="auto">
            <a:xfrm flipH="1" flipV="1">
              <a:off x="7488798" y="3790114"/>
              <a:ext cx="165100" cy="36195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44" name="Picture 17" descr="Delta_lambda_=_-.pdf">
            <a:extLst>
              <a:ext uri="{FF2B5EF4-FFF2-40B4-BE49-F238E27FC236}">
                <a16:creationId xmlns:a16="http://schemas.microsoft.com/office/drawing/2014/main" id="{781EA4CF-2939-1E47-A633-66EF05E3F0A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805" y="986596"/>
            <a:ext cx="2974701" cy="27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N_diode.mov">
            <a:hlinkClick r:id="" action="ppaction://media"/>
            <a:extLst>
              <a:ext uri="{FF2B5EF4-FFF2-40B4-BE49-F238E27FC236}">
                <a16:creationId xmlns:a16="http://schemas.microsoft.com/office/drawing/2014/main" id="{204976A1-22C8-5045-B73B-FF86149487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b="4378"/>
          <a:stretch/>
        </p:blipFill>
        <p:spPr>
          <a:xfrm>
            <a:off x="4712299" y="1370014"/>
            <a:ext cx="5547714" cy="416598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28F7835-1BA0-A644-ACF0-DECA03311293}"/>
              </a:ext>
            </a:extLst>
          </p:cNvPr>
          <p:cNvSpPr txBox="1"/>
          <p:nvPr/>
        </p:nvSpPr>
        <p:spPr>
          <a:xfrm>
            <a:off x="6125109" y="5535998"/>
            <a:ext cx="272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 video to see the demo</a:t>
            </a:r>
          </a:p>
        </p:txBody>
      </p:sp>
    </p:spTree>
    <p:extLst>
      <p:ext uri="{BB962C8B-B14F-4D97-AF65-F5344CB8AC3E}">
        <p14:creationId xmlns:p14="http://schemas.microsoft.com/office/powerpoint/2010/main" val="381024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6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ER_penalty_crosstalk.mov">
            <a:hlinkClick r:id="" action="ppaction://media"/>
            <a:extLst>
              <a:ext uri="{FF2B5EF4-FFF2-40B4-BE49-F238E27FC236}">
                <a16:creationId xmlns:a16="http://schemas.microsoft.com/office/drawing/2014/main" id="{4C6C11E9-D008-6744-9973-F4F9D94CBC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85" b="4948"/>
          <a:stretch/>
        </p:blipFill>
        <p:spPr>
          <a:xfrm>
            <a:off x="4643657" y="1077189"/>
            <a:ext cx="5521104" cy="412597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73F52AD-C16F-1345-B19A-161AA1E9275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1568D64-4D8E-4640-9A30-FC3C804DDAE6}"/>
                </a:ext>
              </a:extLst>
            </p:cNvPr>
            <p:cNvGrpSpPr/>
            <p:nvPr/>
          </p:nvGrpSpPr>
          <p:grpSpPr>
            <a:xfrm>
              <a:off x="0" y="6248400"/>
              <a:ext cx="12192000" cy="609600"/>
              <a:chOff x="0" y="6248400"/>
              <a:chExt cx="12192000" cy="6096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A0EE028-0915-A74E-880A-4271DC3E1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248400"/>
                <a:ext cx="12192000" cy="609600"/>
              </a:xfrm>
              <a:prstGeom prst="rect">
                <a:avLst/>
              </a:prstGeom>
              <a:solidFill>
                <a:srgbClr val="1A2C64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400">
                  <a:solidFill>
                    <a:srgbClr val="E6B9B8"/>
                  </a:solidFill>
                </a:endParaRPr>
              </a:p>
            </p:txBody>
          </p:sp>
          <p:pic>
            <p:nvPicPr>
              <p:cNvPr id="8" name="Picture 5">
                <a:extLst>
                  <a:ext uri="{FF2B5EF4-FFF2-40B4-BE49-F238E27FC236}">
                    <a16:creationId xmlns:a16="http://schemas.microsoft.com/office/drawing/2014/main" id="{661E597A-1CE7-8B41-9E52-3677719525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50401" y="6405034"/>
                <a:ext cx="2436284" cy="296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248BBB-BF74-0E4A-91F0-4D8B43145590}"/>
                </a:ext>
              </a:extLst>
            </p:cNvPr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1F1435A6-65E9-1F4B-B3DF-CEA3BA7B6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599" y="0"/>
              <a:ext cx="628508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 dirty="0">
                  <a:solidFill>
                    <a:schemeClr val="bg1"/>
                  </a:solidFill>
                </a:rPr>
                <a:t>Demo: Demultiplex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C9AA08D-1A6E-D04E-98D0-9D386769E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125" y="3829695"/>
            <a:ext cx="2865011" cy="225391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58CC207-533D-A144-B853-BAD688A2C2AD}"/>
              </a:ext>
            </a:extLst>
          </p:cNvPr>
          <p:cNvGrpSpPr/>
          <p:nvPr/>
        </p:nvGrpSpPr>
        <p:grpSpPr>
          <a:xfrm>
            <a:off x="1214631" y="935930"/>
            <a:ext cx="2284413" cy="2984500"/>
            <a:chOff x="0" y="2495550"/>
            <a:chExt cx="2284413" cy="2984500"/>
          </a:xfrm>
        </p:grpSpPr>
        <p:grpSp>
          <p:nvGrpSpPr>
            <p:cNvPr id="11" name="Group 7">
              <a:extLst>
                <a:ext uri="{FF2B5EF4-FFF2-40B4-BE49-F238E27FC236}">
                  <a16:creationId xmlns:a16="http://schemas.microsoft.com/office/drawing/2014/main" id="{9FE61327-8E18-4D4C-A640-4AE09A75F6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0125" y="2495550"/>
              <a:ext cx="1023938" cy="2984500"/>
              <a:chOff x="939407" y="2182668"/>
              <a:chExt cx="1023309" cy="2984500"/>
            </a:xfrm>
          </p:grpSpPr>
          <p:pic>
            <p:nvPicPr>
              <p:cNvPr id="17" name="Picture 3">
                <a:extLst>
                  <a:ext uri="{FF2B5EF4-FFF2-40B4-BE49-F238E27FC236}">
                    <a16:creationId xmlns:a16="http://schemas.microsoft.com/office/drawing/2014/main" id="{A6AD5602-22FE-1A44-A73C-39B8F985B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619"/>
              <a:stretch>
                <a:fillRect/>
              </a:stretch>
            </p:blipFill>
            <p:spPr bwMode="auto">
              <a:xfrm>
                <a:off x="1017691" y="2182668"/>
                <a:ext cx="945025" cy="2984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Rectangle 6">
                <a:extLst>
                  <a:ext uri="{FF2B5EF4-FFF2-40B4-BE49-F238E27FC236}">
                    <a16:creationId xmlns:a16="http://schemas.microsoft.com/office/drawing/2014/main" id="{A54D20F1-7285-5646-909E-C10A2875B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9407" y="2487887"/>
                <a:ext cx="182663" cy="16875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12" name="Right Arrow 8">
              <a:extLst>
                <a:ext uri="{FF2B5EF4-FFF2-40B4-BE49-F238E27FC236}">
                  <a16:creationId xmlns:a16="http://schemas.microsoft.com/office/drawing/2014/main" id="{E2725024-D853-5446-8291-62D4BA852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" y="5080000"/>
              <a:ext cx="514350" cy="139700"/>
            </a:xfrm>
            <a:prstGeom prst="rightArrow">
              <a:avLst>
                <a:gd name="adj1" fmla="val 50000"/>
                <a:gd name="adj2" fmla="val 49926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19C6E330-0B77-3F4B-B241-36752AC3DB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238" y="4624388"/>
              <a:ext cx="3889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9pPr>
            </a:lstStyle>
            <a:p>
              <a:r>
                <a:rPr lang="en-US" sz="1800"/>
                <a:t>l</a:t>
              </a:r>
              <a:r>
                <a:rPr lang="en-US" sz="1800" baseline="-25000"/>
                <a:t>1</a:t>
              </a:r>
              <a:endParaRPr lang="en-US" sz="1800"/>
            </a:p>
          </p:txBody>
        </p:sp>
        <p:sp>
          <p:nvSpPr>
            <p:cNvPr id="14" name="Right Arrow 20">
              <a:extLst>
                <a:ext uri="{FF2B5EF4-FFF2-40B4-BE49-F238E27FC236}">
                  <a16:creationId xmlns:a16="http://schemas.microsoft.com/office/drawing/2014/main" id="{B8D62AF1-4DEB-4C43-9F80-AB295CC37B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735137" y="4632326"/>
              <a:ext cx="252413" cy="138112"/>
            </a:xfrm>
            <a:prstGeom prst="rightArrow">
              <a:avLst>
                <a:gd name="adj1" fmla="val 50000"/>
                <a:gd name="adj2" fmla="val 50386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5" name="TextBox 21">
              <a:extLst>
                <a:ext uri="{FF2B5EF4-FFF2-40B4-BE49-F238E27FC236}">
                  <a16:creationId xmlns:a16="http://schemas.microsoft.com/office/drawing/2014/main" id="{1C0B919B-9387-F04B-AAE2-9B184E05B5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7063" y="4514850"/>
              <a:ext cx="3873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Symbol" charset="0"/>
                  <a:ea typeface="ＭＳ Ｐゴシック" charset="0"/>
                </a:defRPr>
              </a:lvl9pPr>
            </a:lstStyle>
            <a:p>
              <a:r>
                <a:rPr lang="en-US" sz="1800"/>
                <a:t>l</a:t>
              </a:r>
              <a:r>
                <a:rPr lang="en-US" sz="1800" baseline="-25000"/>
                <a:t>1</a:t>
              </a:r>
              <a:endParaRPr lang="en-US" sz="180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7001602-337D-5546-81E6-2B1560B02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4657118"/>
              <a:ext cx="1066800" cy="4191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BE35BBF-1118-D242-8A29-D6B06FD4751D}"/>
              </a:ext>
            </a:extLst>
          </p:cNvPr>
          <p:cNvSpPr txBox="1"/>
          <p:nvPr/>
        </p:nvSpPr>
        <p:spPr>
          <a:xfrm>
            <a:off x="6043163" y="5226637"/>
            <a:ext cx="277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 video to see the demo</a:t>
            </a:r>
          </a:p>
        </p:txBody>
      </p:sp>
    </p:spTree>
    <p:extLst>
      <p:ext uri="{BB962C8B-B14F-4D97-AF65-F5344CB8AC3E}">
        <p14:creationId xmlns:p14="http://schemas.microsoft.com/office/powerpoint/2010/main" val="389759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7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</TotalTime>
  <Words>402</Words>
  <Application>Microsoft Macintosh PowerPoint</Application>
  <PresentationFormat>Widescreen</PresentationFormat>
  <Paragraphs>78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Kristoff Yan</dc:creator>
  <cp:lastModifiedBy>Kristoff Yan</cp:lastModifiedBy>
  <cp:revision>100</cp:revision>
  <dcterms:created xsi:type="dcterms:W3CDTF">2019-07-11T17:24:15Z</dcterms:created>
  <dcterms:modified xsi:type="dcterms:W3CDTF">2019-07-11T21:38:54Z</dcterms:modified>
</cp:coreProperties>
</file>